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9" r:id="rId3"/>
    <p:sldId id="257" r:id="rId4"/>
    <p:sldId id="268" r:id="rId5"/>
    <p:sldId id="258" r:id="rId6"/>
    <p:sldId id="259" r:id="rId7"/>
    <p:sldId id="264" r:id="rId8"/>
    <p:sldId id="260" r:id="rId9"/>
    <p:sldId id="261" r:id="rId10"/>
    <p:sldId id="262" r:id="rId11"/>
    <p:sldId id="263" r:id="rId12"/>
    <p:sldId id="265" r:id="rId13"/>
    <p:sldId id="266"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0"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0532" autoAdjust="0"/>
  </p:normalViewPr>
  <p:slideViewPr>
    <p:cSldViewPr>
      <p:cViewPr varScale="1">
        <p:scale>
          <a:sx n="66" d="100"/>
          <a:sy n="66"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BF2BA-083D-46AD-9A07-8772DB824B18}" type="datetimeFigureOut">
              <a:rPr lang="en-US" smtClean="0"/>
              <a:pPr/>
              <a:t>3/4/2015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6EBE6-BA72-486D-A314-DF94ED783A00}" type="slidenum">
              <a:rPr lang="en-US" smtClean="0"/>
              <a:pPr/>
              <a:t>‹#›</a:t>
            </a:fld>
            <a:endParaRPr lang="en-US" dirty="0"/>
          </a:p>
        </p:txBody>
      </p:sp>
    </p:spTree>
    <p:extLst>
      <p:ext uri="{BB962C8B-B14F-4D97-AF65-F5344CB8AC3E}">
        <p14:creationId xmlns:p14="http://schemas.microsoft.com/office/powerpoint/2010/main" xmlns="" val="163442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Everything</a:t>
            </a:r>
            <a:r>
              <a:rPr lang="en-US" baseline="0" dirty="0" smtClean="0"/>
              <a:t> Starts with the Diver. The Rate of Progress, Re Growth and Ability to Handle different Plants and Bottom Materials </a:t>
            </a:r>
            <a:endParaRPr lang="en-US" dirty="0"/>
          </a:p>
        </p:txBody>
      </p:sp>
      <p:sp>
        <p:nvSpPr>
          <p:cNvPr id="4" name="Slide Number Placeholder 3"/>
          <p:cNvSpPr>
            <a:spLocks noGrp="1"/>
          </p:cNvSpPr>
          <p:nvPr>
            <p:ph type="sldNum" sz="quarter" idx="10"/>
          </p:nvPr>
        </p:nvSpPr>
        <p:spPr/>
        <p:txBody>
          <a:bodyPr/>
          <a:lstStyle/>
          <a:p>
            <a:fld id="{39A6EBE6-BA72-486D-A314-DF94ED783A00}" type="slidenum">
              <a:rPr lang="en-US" smtClean="0"/>
              <a:pPr/>
              <a:t>5</a:t>
            </a:fld>
            <a:endParaRPr lang="en-US" dirty="0"/>
          </a:p>
        </p:txBody>
      </p:sp>
    </p:spTree>
    <p:extLst>
      <p:ext uri="{BB962C8B-B14F-4D97-AF65-F5344CB8AC3E}">
        <p14:creationId xmlns:p14="http://schemas.microsoft.com/office/powerpoint/2010/main" xmlns="" val="285432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Curtains</a:t>
            </a:r>
            <a:r>
              <a:rPr lang="en-US" baseline="0" dirty="0" smtClean="0"/>
              <a:t> are deployed to keep the minimal turbid water generated by this process contained around the work barge. It also assures that any fragments that may escape the bagging system, are not allowed to spread around the watercourse.</a:t>
            </a:r>
            <a:endParaRPr lang="en-US" dirty="0"/>
          </a:p>
        </p:txBody>
      </p:sp>
      <p:sp>
        <p:nvSpPr>
          <p:cNvPr id="4" name="Slide Number Placeholder 3"/>
          <p:cNvSpPr>
            <a:spLocks noGrp="1"/>
          </p:cNvSpPr>
          <p:nvPr>
            <p:ph type="sldNum" sz="quarter" idx="10"/>
          </p:nvPr>
        </p:nvSpPr>
        <p:spPr/>
        <p:txBody>
          <a:bodyPr/>
          <a:lstStyle/>
          <a:p>
            <a:fld id="{39A6EBE6-BA72-486D-A314-DF94ED783A00}"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duel nozzle pump</a:t>
            </a:r>
            <a:r>
              <a:rPr lang="en-US" baseline="0" dirty="0" smtClean="0"/>
              <a:t> barge uses very large filtration bags that allow us to increase our productivity and rate of progress significantly. </a:t>
            </a:r>
            <a:endParaRPr lang="en-US" dirty="0"/>
          </a:p>
        </p:txBody>
      </p:sp>
      <p:sp>
        <p:nvSpPr>
          <p:cNvPr id="4" name="Slide Number Placeholder 3"/>
          <p:cNvSpPr>
            <a:spLocks noGrp="1"/>
          </p:cNvSpPr>
          <p:nvPr>
            <p:ph type="sldNum" sz="quarter" idx="10"/>
          </p:nvPr>
        </p:nvSpPr>
        <p:spPr/>
        <p:txBody>
          <a:bodyPr/>
          <a:lstStyle/>
          <a:p>
            <a:fld id="{39A6EBE6-BA72-486D-A314-DF94ED783A00}"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smaller filtration bags allow easy removal out of the water in close proximity to</a:t>
            </a:r>
            <a:r>
              <a:rPr lang="en-US" baseline="0" dirty="0" smtClean="0"/>
              <a:t> the pumping sites.</a:t>
            </a:r>
            <a:endParaRPr lang="en-US" dirty="0"/>
          </a:p>
        </p:txBody>
      </p:sp>
      <p:sp>
        <p:nvSpPr>
          <p:cNvPr id="4" name="Slide Number Placeholder 3"/>
          <p:cNvSpPr>
            <a:spLocks noGrp="1"/>
          </p:cNvSpPr>
          <p:nvPr>
            <p:ph type="sldNum" sz="quarter" idx="10"/>
          </p:nvPr>
        </p:nvSpPr>
        <p:spPr/>
        <p:txBody>
          <a:bodyPr/>
          <a:lstStyle/>
          <a:p>
            <a:fld id="{39A6EBE6-BA72-486D-A314-DF94ED783A00}"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the spoils generated by a days harvesting with </a:t>
            </a:r>
            <a:r>
              <a:rPr lang="en-US" baseline="0" dirty="0" smtClean="0"/>
              <a:t>our</a:t>
            </a:r>
            <a:r>
              <a:rPr lang="en-US" dirty="0" smtClean="0"/>
              <a:t> duel nozzle suction harvesters and large filtration bags</a:t>
            </a:r>
            <a:endParaRPr lang="en-US" dirty="0"/>
          </a:p>
        </p:txBody>
      </p:sp>
      <p:sp>
        <p:nvSpPr>
          <p:cNvPr id="4" name="Slide Number Placeholder 3"/>
          <p:cNvSpPr>
            <a:spLocks noGrp="1"/>
          </p:cNvSpPr>
          <p:nvPr>
            <p:ph type="sldNum" sz="quarter" idx="10"/>
          </p:nvPr>
        </p:nvSpPr>
        <p:spPr/>
        <p:txBody>
          <a:bodyPr/>
          <a:lstStyle/>
          <a:p>
            <a:fld id="{39A6EBE6-BA72-486D-A314-DF94ED783A00}"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 of Turbidity</a:t>
            </a:r>
            <a:r>
              <a:rPr lang="en-US" baseline="0" dirty="0" smtClean="0"/>
              <a:t> Curtains can easily contain the turbid water generated from our sediment removal system</a:t>
            </a:r>
            <a:endParaRPr lang="en-US" dirty="0"/>
          </a:p>
        </p:txBody>
      </p:sp>
      <p:sp>
        <p:nvSpPr>
          <p:cNvPr id="4" name="Slide Number Placeholder 3"/>
          <p:cNvSpPr>
            <a:spLocks noGrp="1"/>
          </p:cNvSpPr>
          <p:nvPr>
            <p:ph type="sldNum" sz="quarter" idx="10"/>
          </p:nvPr>
        </p:nvSpPr>
        <p:spPr/>
        <p:txBody>
          <a:bodyPr/>
          <a:lstStyle/>
          <a:p>
            <a:fld id="{39A6EBE6-BA72-486D-A314-DF94ED783A00}" type="slidenum">
              <a:rPr lang="en-US" smtClean="0"/>
              <a:pPr/>
              <a:t>12</a:t>
            </a:fld>
            <a:endParaRPr lang="en-US" dirty="0"/>
          </a:p>
        </p:txBody>
      </p:sp>
    </p:spTree>
    <p:extLst>
      <p:ext uri="{BB962C8B-B14F-4D97-AF65-F5344CB8AC3E}">
        <p14:creationId xmlns:p14="http://schemas.microsoft.com/office/powerpoint/2010/main" xmlns="" val="244685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Worth Noting  that the spikes in the chart occurring</a:t>
            </a:r>
            <a:r>
              <a:rPr lang="en-US" baseline="0" dirty="0" smtClean="0"/>
              <a:t> on 7/29 occurred on a day when we weren’t working because of a heavy down pour. It’s clear to see that a hard rain fall caused significantly higher spikes in total phosphorus and suspended solids that our suction harvesting activity.</a:t>
            </a:r>
            <a:endParaRPr lang="en-US" dirty="0"/>
          </a:p>
        </p:txBody>
      </p:sp>
      <p:sp>
        <p:nvSpPr>
          <p:cNvPr id="4" name="Slide Number Placeholder 3"/>
          <p:cNvSpPr>
            <a:spLocks noGrp="1"/>
          </p:cNvSpPr>
          <p:nvPr>
            <p:ph type="sldNum" sz="quarter" idx="10"/>
          </p:nvPr>
        </p:nvSpPr>
        <p:spPr/>
        <p:txBody>
          <a:bodyPr/>
          <a:lstStyle/>
          <a:p>
            <a:fld id="{39A6EBE6-BA72-486D-A314-DF94ED783A00}"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De Watering Bag was set Up and Managed material in and Clean Water Out 30’ away from a $250,000 in ground swimming Pool</a:t>
            </a:r>
            <a:endParaRPr lang="en-US" dirty="0"/>
          </a:p>
        </p:txBody>
      </p:sp>
      <p:sp>
        <p:nvSpPr>
          <p:cNvPr id="4" name="Slide Number Placeholder 3"/>
          <p:cNvSpPr>
            <a:spLocks noGrp="1"/>
          </p:cNvSpPr>
          <p:nvPr>
            <p:ph type="sldNum" sz="quarter" idx="10"/>
          </p:nvPr>
        </p:nvSpPr>
        <p:spPr/>
        <p:txBody>
          <a:bodyPr/>
          <a:lstStyle/>
          <a:p>
            <a:fld id="{8551FCCF-4407-4824-90FB-3CBE6E0B6C2E}" type="slidenum">
              <a:rPr lang="en-US" smtClean="0"/>
              <a:pPr/>
              <a:t>30</a:t>
            </a:fld>
            <a:endParaRPr lang="en-US"/>
          </a:p>
        </p:txBody>
      </p:sp>
    </p:spTree>
    <p:extLst>
      <p:ext uri="{BB962C8B-B14F-4D97-AF65-F5344CB8AC3E}">
        <p14:creationId xmlns:p14="http://schemas.microsoft.com/office/powerpoint/2010/main" xmlns="" val="411088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0BDE2A-C673-4638-935E-03A90BBB18E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820C1C-6264-4F05-863F-5EAE1FDAEF28}" type="datetimeFigureOut">
              <a:rPr lang="en-US" smtClean="0"/>
              <a:pPr/>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50BDE2A-C673-4638-935E-03A90BBB18E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9820C1C-6264-4F05-863F-5EAE1FDAEF28}" type="datetimeFigureOut">
              <a:rPr lang="en-US" smtClean="0"/>
              <a:pPr/>
              <a:t>3/4/2015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0BDE2A-C673-4638-935E-03A90BBB18E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8046720" cy="1371600"/>
          </a:xfrm>
        </p:spPr>
        <p:txBody>
          <a:bodyPr>
            <a:normAutofit fontScale="90000"/>
          </a:bodyPr>
          <a:lstStyle/>
          <a:p>
            <a:pPr algn="ctr"/>
            <a:r>
              <a:rPr lang="en-US" sz="4800" dirty="0" smtClean="0"/>
              <a:t/>
            </a:r>
            <a:br>
              <a:rPr lang="en-US" sz="4800" dirty="0" smtClean="0"/>
            </a:br>
            <a:r>
              <a:rPr lang="en-US" sz="8000" dirty="0" smtClean="0"/>
              <a:t>Suction Harvesting</a:t>
            </a:r>
            <a:r>
              <a:rPr lang="en-US" sz="4800" dirty="0" smtClean="0"/>
              <a:t/>
            </a:r>
            <a:br>
              <a:rPr lang="en-US" sz="4800" dirty="0" smtClean="0"/>
            </a:br>
            <a:r>
              <a:rPr lang="en-US" sz="4800" dirty="0" smtClean="0"/>
              <a:t>Myths vs Methodology</a:t>
            </a:r>
            <a:br>
              <a:rPr lang="en-US" sz="4800" dirty="0" smtClean="0"/>
            </a:br>
            <a:endParaRPr lang="en-US" sz="5300" dirty="0"/>
          </a:p>
        </p:txBody>
      </p:sp>
      <p:sp>
        <p:nvSpPr>
          <p:cNvPr id="7" name="Text Placeholder 6"/>
          <p:cNvSpPr>
            <a:spLocks noGrp="1"/>
          </p:cNvSpPr>
          <p:nvPr>
            <p:ph type="body" idx="1"/>
          </p:nvPr>
        </p:nvSpPr>
        <p:spPr>
          <a:xfrm>
            <a:off x="530352" y="2209800"/>
            <a:ext cx="7772400" cy="2004576"/>
          </a:xfrm>
        </p:spPr>
        <p:txBody>
          <a:bodyPr/>
          <a:lstStyle/>
          <a:p>
            <a:pPr algn="ctr"/>
            <a:r>
              <a:rPr lang="en-US" dirty="0" smtClean="0"/>
              <a:t>Presented by Jerry Davis, President:</a:t>
            </a:r>
            <a:endParaRPr lang="en-US" dirty="0"/>
          </a:p>
        </p:txBody>
      </p:sp>
      <p:pic>
        <p:nvPicPr>
          <p:cNvPr id="4" name="Picture 3" descr="Aquacleaner Header.jpg"/>
          <p:cNvPicPr>
            <a:picLocks noChangeAspect="1"/>
          </p:cNvPicPr>
          <p:nvPr/>
        </p:nvPicPr>
        <p:blipFill>
          <a:blip r:embed="rId2" cstate="print"/>
          <a:stretch>
            <a:fillRect/>
          </a:stretch>
        </p:blipFill>
        <p:spPr>
          <a:xfrm>
            <a:off x="301752" y="4038600"/>
            <a:ext cx="8503920" cy="2590800"/>
          </a:xfrm>
          <a:prstGeom prst="roundRect">
            <a:avLst>
              <a:gd name="adj" fmla="val 8594"/>
            </a:avLst>
          </a:prstGeom>
          <a:solidFill>
            <a:srgbClr val="FFFFFF">
              <a:shade val="85000"/>
            </a:srgbClr>
          </a:solidFill>
          <a:ln>
            <a:noFill/>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52400"/>
            <a:ext cx="7772400" cy="1371600"/>
          </a:xfrm>
        </p:spPr>
        <p:txBody>
          <a:bodyPr/>
          <a:lstStyle/>
          <a:p>
            <a:pPr algn="ctr"/>
            <a:r>
              <a:rPr lang="en-US" sz="8000" u="sng" dirty="0" smtClean="0"/>
              <a:t>SPOILS PILE</a:t>
            </a:r>
            <a:endParaRPr lang="en-US" sz="8000" u="sng" dirty="0"/>
          </a:p>
        </p:txBody>
      </p:sp>
      <p:sp>
        <p:nvSpPr>
          <p:cNvPr id="3" name="Text Placeholder 2"/>
          <p:cNvSpPr>
            <a:spLocks noGrp="1"/>
          </p:cNvSpPr>
          <p:nvPr>
            <p:ph type="body" idx="1"/>
          </p:nvPr>
        </p:nvSpPr>
        <p:spPr/>
        <p:txBody>
          <a:bodyPr/>
          <a:lstStyle/>
          <a:p>
            <a:endParaRPr lang="en-US" dirty="0"/>
          </a:p>
        </p:txBody>
      </p:sp>
      <p:pic>
        <p:nvPicPr>
          <p:cNvPr id="4" name="Picture 3" descr="S4200019.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0352" y="1752600"/>
            <a:ext cx="8153400" cy="4648200"/>
          </a:xfrm>
          <a:prstGeom prst="roundRect">
            <a:avLst>
              <a:gd name="adj" fmla="val 8594"/>
            </a:avLst>
          </a:prstGeom>
          <a:solidFill>
            <a:srgbClr val="FFFFFF">
              <a:shade val="85000"/>
            </a:srgbClr>
          </a:solidFill>
          <a:ln>
            <a:noFill/>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p:spPr>
        <p:txBody>
          <a:bodyPr/>
          <a:lstStyle/>
          <a:p>
            <a:pPr algn="ctr"/>
            <a:r>
              <a:rPr lang="en-US" u="sng" dirty="0" smtClean="0"/>
              <a:t>States Using DASH BOATS</a:t>
            </a:r>
            <a:endParaRPr lang="en-US" u="sng" dirty="0"/>
          </a:p>
        </p:txBody>
      </p:sp>
      <p:sp>
        <p:nvSpPr>
          <p:cNvPr id="3" name="Text Placeholder 2"/>
          <p:cNvSpPr>
            <a:spLocks noGrp="1"/>
          </p:cNvSpPr>
          <p:nvPr>
            <p:ph type="body" idx="1"/>
          </p:nvPr>
        </p:nvSpPr>
        <p:spPr>
          <a:xfrm>
            <a:off x="530352" y="1447800"/>
            <a:ext cx="7772400" cy="5029200"/>
          </a:xfrm>
        </p:spPr>
        <p:txBody>
          <a:bodyPr>
            <a:normAutofit lnSpcReduction="10000"/>
          </a:bodyPr>
          <a:lstStyle/>
          <a:p>
            <a:r>
              <a:rPr lang="en-US" sz="4000" dirty="0" smtClean="0"/>
              <a:t>Vermont                      </a:t>
            </a:r>
          </a:p>
          <a:p>
            <a:r>
              <a:rPr lang="en-US" sz="4000" dirty="0" smtClean="0"/>
              <a:t>Maine</a:t>
            </a:r>
          </a:p>
          <a:p>
            <a:r>
              <a:rPr lang="en-US" sz="4000" dirty="0" smtClean="0"/>
              <a:t>New Hampshire</a:t>
            </a:r>
          </a:p>
          <a:p>
            <a:r>
              <a:rPr lang="en-US" sz="4000" dirty="0" smtClean="0"/>
              <a:t>Connecticut</a:t>
            </a:r>
          </a:p>
          <a:p>
            <a:r>
              <a:rPr lang="en-US" sz="4000" dirty="0" smtClean="0"/>
              <a:t>New York</a:t>
            </a:r>
          </a:p>
          <a:p>
            <a:r>
              <a:rPr lang="en-US" sz="4000" dirty="0" smtClean="0"/>
              <a:t>Washington</a:t>
            </a:r>
          </a:p>
          <a:p>
            <a:r>
              <a:rPr lang="en-US" sz="4000" dirty="0" smtClean="0"/>
              <a:t>Michigan</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609600"/>
            <a:ext cx="7772400" cy="1066800"/>
          </a:xfrm>
        </p:spPr>
        <p:txBody>
          <a:bodyPr/>
          <a:lstStyle/>
          <a:p>
            <a:pPr algn="ctr"/>
            <a:r>
              <a:rPr lang="en-US" sz="8000" u="sng" dirty="0" smtClean="0"/>
              <a:t>Water Quality</a:t>
            </a:r>
            <a:endParaRPr lang="en-US" sz="8000" u="sng" dirty="0"/>
          </a:p>
        </p:txBody>
      </p:sp>
      <p:sp>
        <p:nvSpPr>
          <p:cNvPr id="3" name="Text Placeholder 2"/>
          <p:cNvSpPr>
            <a:spLocks noGrp="1"/>
          </p:cNvSpPr>
          <p:nvPr>
            <p:ph type="body" idx="1"/>
          </p:nvPr>
        </p:nvSpPr>
        <p:spPr/>
        <p:txBody>
          <a:bodyPr/>
          <a:lstStyle/>
          <a:p>
            <a:endParaRPr lang="en-US" dirty="0"/>
          </a:p>
        </p:txBody>
      </p:sp>
      <p:pic>
        <p:nvPicPr>
          <p:cNvPr id="4" name="Picture 3" descr="IMAGE_00045.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04800" y="2057400"/>
            <a:ext cx="8572500" cy="4572000"/>
          </a:xfrm>
          <a:prstGeom prst="roundRect">
            <a:avLst>
              <a:gd name="adj" fmla="val 8594"/>
            </a:avLst>
          </a:prstGeom>
          <a:solidFill>
            <a:srgbClr val="FFFFFF">
              <a:shade val="85000"/>
            </a:srgbClr>
          </a:solidFill>
          <a:ln>
            <a:noFill/>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1143000"/>
          </a:xfrm>
        </p:spPr>
        <p:txBody>
          <a:bodyPr/>
          <a:lstStyle/>
          <a:p>
            <a:pPr algn="ctr"/>
            <a:r>
              <a:rPr lang="en-US" sz="7200" u="sng" dirty="0" smtClean="0"/>
              <a:t>Water Quality Study</a:t>
            </a:r>
            <a:endParaRPr lang="en-US" sz="7200" u="sng" dirty="0"/>
          </a:p>
        </p:txBody>
      </p:sp>
      <p:pic>
        <p:nvPicPr>
          <p:cNvPr id="2052" name="Picture 4"/>
          <p:cNvPicPr>
            <a:picLocks noChangeAspect="1" noChangeArrowheads="1"/>
          </p:cNvPicPr>
          <p:nvPr/>
        </p:nvPicPr>
        <p:blipFill>
          <a:blip r:embed="rId3" cstate="print"/>
          <a:srcRect/>
          <a:stretch>
            <a:fillRect/>
          </a:stretch>
        </p:blipFill>
        <p:spPr bwMode="auto">
          <a:xfrm>
            <a:off x="609600" y="1981200"/>
            <a:ext cx="7924800" cy="4343400"/>
          </a:xfrm>
          <a:prstGeom prst="roundRect">
            <a:avLst>
              <a:gd name="adj" fmla="val 8594"/>
            </a:avLst>
          </a:prstGeom>
          <a:solidFill>
            <a:srgbClr val="FFFFFF">
              <a:shade val="85000"/>
            </a:srgbClr>
          </a:solidFill>
          <a:ln>
            <a:noFill/>
          </a:ln>
          <a:effectLst/>
        </p:spPr>
      </p:pic>
      <p:sp>
        <p:nvSpPr>
          <p:cNvPr id="2053" name="Line 5"/>
          <p:cNvSpPr>
            <a:spLocks noChangeShapeType="1"/>
          </p:cNvSpPr>
          <p:nvPr/>
        </p:nvSpPr>
        <p:spPr bwMode="auto">
          <a:xfrm>
            <a:off x="4914900" y="754063"/>
            <a:ext cx="0" cy="1477962"/>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685800"/>
          </a:xfrm>
        </p:spPr>
        <p:txBody>
          <a:bodyPr/>
          <a:lstStyle/>
          <a:p>
            <a:pPr algn="ctr"/>
            <a:r>
              <a:rPr lang="en-US" sz="5400" u="sng" dirty="0" smtClean="0"/>
              <a:t>Effective For Suppression </a:t>
            </a:r>
            <a:endParaRPr lang="en-US" sz="5400" u="sng" dirty="0"/>
          </a:p>
        </p:txBody>
      </p:sp>
      <p:sp>
        <p:nvSpPr>
          <p:cNvPr id="3" name="Text Placeholder 2"/>
          <p:cNvSpPr>
            <a:spLocks noGrp="1"/>
          </p:cNvSpPr>
          <p:nvPr>
            <p:ph type="body" idx="1"/>
          </p:nvPr>
        </p:nvSpPr>
        <p:spPr>
          <a:xfrm>
            <a:off x="457200" y="1752600"/>
            <a:ext cx="7772400" cy="4648200"/>
          </a:xfrm>
        </p:spPr>
        <p:txBody>
          <a:bodyPr>
            <a:normAutofit lnSpcReduction="10000"/>
          </a:bodyPr>
          <a:lstStyle/>
          <a:p>
            <a:r>
              <a:rPr lang="en-US" sz="3200" dirty="0" smtClean="0"/>
              <a:t>Eurasian Milfoil             Water &amp; Variable                    </a:t>
            </a:r>
          </a:p>
          <a:p>
            <a:r>
              <a:rPr lang="en-US" sz="3200" dirty="0" smtClean="0"/>
              <a:t>Fan Wart                         Brazilian Elodea</a:t>
            </a:r>
          </a:p>
          <a:p>
            <a:r>
              <a:rPr lang="en-US" sz="3200" dirty="0" smtClean="0"/>
              <a:t>Curley Pond Weed         Hydrilla</a:t>
            </a:r>
          </a:p>
          <a:p>
            <a:r>
              <a:rPr lang="en-US" sz="3200" dirty="0" smtClean="0"/>
              <a:t>Lily Pads                          Chara</a:t>
            </a:r>
          </a:p>
          <a:p>
            <a:endParaRPr lang="en-US" sz="3200" dirty="0" smtClean="0"/>
          </a:p>
          <a:p>
            <a:r>
              <a:rPr lang="en-US" sz="3200" dirty="0" smtClean="0"/>
              <a:t>Removal of the existing plants and it’s associated rooting system is key for suppression. </a:t>
            </a:r>
          </a:p>
          <a:p>
            <a:r>
              <a:rPr lang="en-US" sz="2400" dirty="0" smtClean="0"/>
              <a:t>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lstStyle/>
          <a:p>
            <a:pPr algn="ctr"/>
            <a:r>
              <a:rPr lang="en-US" sz="4800" u="sng" dirty="0" smtClean="0"/>
              <a:t>Determining Rates of Progress</a:t>
            </a:r>
            <a:endParaRPr lang="en-US" sz="4800" u="sng" dirty="0"/>
          </a:p>
        </p:txBody>
      </p:sp>
      <p:sp>
        <p:nvSpPr>
          <p:cNvPr id="3" name="Text Placeholder 2"/>
          <p:cNvSpPr>
            <a:spLocks noGrp="1"/>
          </p:cNvSpPr>
          <p:nvPr>
            <p:ph type="body" idx="1"/>
          </p:nvPr>
        </p:nvSpPr>
        <p:spPr>
          <a:xfrm>
            <a:off x="530352" y="1447800"/>
            <a:ext cx="7772400" cy="5181600"/>
          </a:xfrm>
        </p:spPr>
        <p:txBody>
          <a:bodyPr/>
          <a:lstStyle/>
          <a:p>
            <a:r>
              <a:rPr lang="en-US" sz="2400" dirty="0" smtClean="0"/>
              <a:t>Rates of progress for suction harvesting can be determined once a better understanding of dynamics involved have been properly assessed, because each factor can have a major impact on just how big an area can be completed in a hour, day or week.</a:t>
            </a:r>
          </a:p>
          <a:p>
            <a:endParaRPr lang="en-US" sz="2400" dirty="0" smtClean="0"/>
          </a:p>
          <a:p>
            <a:r>
              <a:rPr lang="en-US" sz="2400" b="1" i="1" u="sng" dirty="0" smtClean="0"/>
              <a:t>Plant &amp; Debris Removal</a:t>
            </a:r>
            <a:endParaRPr lang="en-US" sz="2400" dirty="0" smtClean="0"/>
          </a:p>
          <a:p>
            <a:r>
              <a:rPr lang="en-US" sz="2400" b="1" i="1" u="sng" dirty="0" smtClean="0"/>
              <a:t>Type of plant:</a:t>
            </a:r>
            <a:r>
              <a:rPr lang="en-US" sz="2400" dirty="0" smtClean="0"/>
              <a:t> The Rooting System of aquatic plants varies and dictates how fast we can remove this year’s plants. Tuber rooted plants like lily pads can significantly reduce productivity due to their size and structure.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685800"/>
          </a:xfrm>
        </p:spPr>
        <p:txBody>
          <a:bodyPr/>
          <a:lstStyle/>
          <a:p>
            <a:pPr algn="ctr"/>
            <a:r>
              <a:rPr lang="en-US" sz="6000" u="sng" dirty="0" smtClean="0"/>
              <a:t>Rates of Progress</a:t>
            </a:r>
            <a:endParaRPr lang="en-US" sz="6000" u="sng" dirty="0"/>
          </a:p>
        </p:txBody>
      </p:sp>
      <p:sp>
        <p:nvSpPr>
          <p:cNvPr id="3" name="Text Placeholder 2"/>
          <p:cNvSpPr>
            <a:spLocks noGrp="1"/>
          </p:cNvSpPr>
          <p:nvPr>
            <p:ph type="body" idx="1"/>
          </p:nvPr>
        </p:nvSpPr>
        <p:spPr>
          <a:xfrm>
            <a:off x="533400" y="1676400"/>
            <a:ext cx="7772400" cy="5562600"/>
          </a:xfrm>
        </p:spPr>
        <p:txBody>
          <a:bodyPr/>
          <a:lstStyle/>
          <a:p>
            <a:r>
              <a:rPr lang="en-US" sz="2400" b="1" i="1" u="sng" dirty="0" smtClean="0"/>
              <a:t>The Type of Bottom</a:t>
            </a:r>
            <a:r>
              <a:rPr lang="en-US" sz="2400" dirty="0" smtClean="0"/>
              <a:t> – Soft, silted in bottoms will make plant removal and it’s rooting system easier to extract. Hard bottoms like clay or sand will require more suction to get to the rooting system of the plant.</a:t>
            </a:r>
          </a:p>
          <a:p>
            <a:r>
              <a:rPr lang="en-US" sz="2400" dirty="0" smtClean="0"/>
              <a:t> </a:t>
            </a:r>
          </a:p>
          <a:p>
            <a:r>
              <a:rPr lang="en-US" sz="2400" b="1" i="1" u="sng" dirty="0" smtClean="0"/>
              <a:t>The Density</a:t>
            </a:r>
            <a:r>
              <a:rPr lang="en-US" sz="2400" dirty="0" smtClean="0"/>
              <a:t> - Is a patch sparse or are patches thick.  </a:t>
            </a:r>
          </a:p>
          <a:p>
            <a:r>
              <a:rPr lang="en-US" sz="2400" dirty="0" smtClean="0"/>
              <a:t> </a:t>
            </a:r>
          </a:p>
          <a:p>
            <a:r>
              <a:rPr lang="en-US" sz="2400" b="1" i="1" u="sng" dirty="0" smtClean="0"/>
              <a:t>The </a:t>
            </a:r>
            <a:r>
              <a:rPr lang="en-US" sz="2400" b="1" i="1" u="sng" dirty="0"/>
              <a:t>H</a:t>
            </a:r>
            <a:r>
              <a:rPr lang="en-US" sz="2400" b="1" i="1" u="sng" dirty="0" smtClean="0"/>
              <a:t>eight of the </a:t>
            </a:r>
            <a:r>
              <a:rPr lang="en-US" sz="2400" b="1" i="1" u="sng" dirty="0"/>
              <a:t>P</a:t>
            </a:r>
            <a:r>
              <a:rPr lang="en-US" sz="2400" b="1" i="1" u="sng" dirty="0" smtClean="0"/>
              <a:t>lants –</a:t>
            </a:r>
            <a:r>
              <a:rPr lang="en-US" sz="2400" dirty="0" smtClean="0"/>
              <a:t> The taller the plants is, the more time will be required to extract it in a given area because there is more bio mass. The difference between a 3’ and 12’ plant is 4 times the mass.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609600"/>
            <a:ext cx="7772400" cy="990600"/>
          </a:xfrm>
        </p:spPr>
        <p:txBody>
          <a:bodyPr/>
          <a:lstStyle/>
          <a:p>
            <a:pPr algn="ctr"/>
            <a:r>
              <a:rPr lang="en-US" sz="6000" u="sng" dirty="0" smtClean="0"/>
              <a:t>Rates of Progress</a:t>
            </a:r>
            <a:endParaRPr lang="en-US" sz="6000" u="sng" dirty="0"/>
          </a:p>
        </p:txBody>
      </p:sp>
      <p:sp>
        <p:nvSpPr>
          <p:cNvPr id="3" name="Text Placeholder 2"/>
          <p:cNvSpPr>
            <a:spLocks noGrp="1"/>
          </p:cNvSpPr>
          <p:nvPr>
            <p:ph type="body" idx="1"/>
          </p:nvPr>
        </p:nvSpPr>
        <p:spPr>
          <a:xfrm>
            <a:off x="533400" y="1828800"/>
            <a:ext cx="7772400" cy="4876800"/>
          </a:xfrm>
        </p:spPr>
        <p:txBody>
          <a:bodyPr>
            <a:normAutofit/>
          </a:bodyPr>
          <a:lstStyle/>
          <a:p>
            <a:r>
              <a:rPr lang="en-US" b="1" i="1" u="sng" dirty="0" smtClean="0"/>
              <a:t>The Depth of the Water</a:t>
            </a:r>
            <a:r>
              <a:rPr lang="en-US" dirty="0" smtClean="0"/>
              <a:t> is important because deeper water work will slow your rate of progress due to the logistics of moving around while under water.</a:t>
            </a:r>
          </a:p>
          <a:p>
            <a:r>
              <a:rPr lang="en-US" dirty="0" smtClean="0"/>
              <a:t> </a:t>
            </a:r>
          </a:p>
          <a:p>
            <a:r>
              <a:rPr lang="en-US" b="1" i="1" u="sng" dirty="0" smtClean="0"/>
              <a:t>How Long Has The Patch Been Established</a:t>
            </a:r>
            <a:r>
              <a:rPr lang="en-US" dirty="0" smtClean="0"/>
              <a:t> – The longer the plants have been established, the more dead plants will be lying in the lakes bottom and the more mass and time to remove it</a:t>
            </a:r>
          </a:p>
          <a:p>
            <a:r>
              <a:rPr lang="en-US" dirty="0" smtClean="0"/>
              <a:t> </a:t>
            </a:r>
          </a:p>
          <a:p>
            <a:r>
              <a:rPr lang="en-US" b="1" i="1" u="sng" dirty="0" smtClean="0"/>
              <a:t>Define The Other Types</a:t>
            </a:r>
            <a:r>
              <a:rPr lang="en-US" dirty="0" smtClean="0"/>
              <a:t> of debris in the area to be cleaned. Leafs, sticks, rocks, zebra mussels, and larger timber must be gone through as we clean an area and the thickness of these other types of debris will effect the rate of progress.</a:t>
            </a:r>
          </a:p>
          <a:p>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685800"/>
          </a:xfrm>
        </p:spPr>
        <p:txBody>
          <a:bodyPr/>
          <a:lstStyle/>
          <a:p>
            <a:pPr algn="ctr"/>
            <a:r>
              <a:rPr lang="en-US" sz="4800" u="sng" dirty="0" smtClean="0"/>
              <a:t>Determining Rates Of Progress</a:t>
            </a:r>
            <a:endParaRPr lang="en-US" sz="4800" u="sng" dirty="0"/>
          </a:p>
        </p:txBody>
      </p:sp>
      <p:sp>
        <p:nvSpPr>
          <p:cNvPr id="3" name="Text Placeholder 2"/>
          <p:cNvSpPr>
            <a:spLocks noGrp="1"/>
          </p:cNvSpPr>
          <p:nvPr>
            <p:ph type="body" idx="1"/>
          </p:nvPr>
        </p:nvSpPr>
        <p:spPr>
          <a:xfrm>
            <a:off x="530352" y="1066800"/>
            <a:ext cx="7772400" cy="5334000"/>
          </a:xfrm>
        </p:spPr>
        <p:txBody>
          <a:bodyPr>
            <a:normAutofit/>
          </a:bodyPr>
          <a:lstStyle/>
          <a:p>
            <a:r>
              <a:rPr lang="en-US" sz="2400" b="1" dirty="0" smtClean="0"/>
              <a:t>Rate of Progress can vary from 50 square feet/hr (Tuber Rooted Plants) to 500 square feet/hr (Curly Pond Weed, Milfoil) depending on these characteristics </a:t>
            </a:r>
          </a:p>
          <a:p>
            <a:endParaRPr lang="en-US" sz="2400" dirty="0"/>
          </a:p>
        </p:txBody>
      </p:sp>
      <p:pic>
        <p:nvPicPr>
          <p:cNvPr id="4" name="Picture 3" descr="IMAGE_00250.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04800" y="3048000"/>
            <a:ext cx="8572500" cy="3352800"/>
          </a:xfrm>
          <a:prstGeom prst="roundRect">
            <a:avLst>
              <a:gd name="adj" fmla="val 8594"/>
            </a:avLst>
          </a:prstGeom>
          <a:solidFill>
            <a:srgbClr val="FFFFFF">
              <a:shade val="85000"/>
            </a:srgbClr>
          </a:solidFill>
          <a:ln>
            <a:noFill/>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990600"/>
          </a:xfrm>
        </p:spPr>
        <p:txBody>
          <a:bodyPr/>
          <a:lstStyle/>
          <a:p>
            <a:pPr algn="ctr"/>
            <a:r>
              <a:rPr lang="en-US" sz="4800" u="sng" dirty="0" smtClean="0"/>
              <a:t>Suction Harvesting Applications</a:t>
            </a:r>
            <a:endParaRPr lang="en-US" sz="4800" u="sng" dirty="0"/>
          </a:p>
        </p:txBody>
      </p:sp>
      <p:sp>
        <p:nvSpPr>
          <p:cNvPr id="3" name="Text Placeholder 2"/>
          <p:cNvSpPr>
            <a:spLocks noGrp="1"/>
          </p:cNvSpPr>
          <p:nvPr>
            <p:ph type="body" idx="1"/>
          </p:nvPr>
        </p:nvSpPr>
        <p:spPr>
          <a:xfrm>
            <a:off x="533400" y="1752600"/>
            <a:ext cx="7772400" cy="4953000"/>
          </a:xfrm>
        </p:spPr>
        <p:txBody>
          <a:bodyPr>
            <a:normAutofit/>
          </a:bodyPr>
          <a:lstStyle/>
          <a:p>
            <a:r>
              <a:rPr lang="en-US" sz="2400" dirty="0" smtClean="0"/>
              <a:t>*Invasive Plants              *Over Run Aquatic Vegetation</a:t>
            </a:r>
          </a:p>
          <a:p>
            <a:r>
              <a:rPr lang="en-US" sz="2400" dirty="0" smtClean="0"/>
              <a:t>*Rapid Response            *Shoreline Remediation</a:t>
            </a:r>
          </a:p>
          <a:p>
            <a:r>
              <a:rPr lang="en-US" sz="2400" dirty="0" smtClean="0"/>
              <a:t>*Large Scale Projects      *Waterfront Homeowners</a:t>
            </a:r>
          </a:p>
          <a:p>
            <a:endParaRPr lang="en-US" sz="2400" dirty="0" smtClean="0"/>
          </a:p>
          <a:p>
            <a:r>
              <a:rPr lang="en-US" sz="2800" b="1" u="sng" dirty="0" smtClean="0"/>
              <a:t>Shoreline Remediation – </a:t>
            </a:r>
            <a:r>
              <a:rPr lang="en-US" sz="2800" b="1" dirty="0" smtClean="0"/>
              <a:t>The Removal of leaves, sticks, rocks and debris along from the shoreline and out into the lake.</a:t>
            </a:r>
            <a:endParaRPr lang="en-US" sz="2800" b="1" u="sng" dirty="0" smtClean="0"/>
          </a:p>
          <a:p>
            <a:endParaRPr lang="en-US" dirty="0" smtClean="0"/>
          </a:p>
          <a:p>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772400" cy="762000"/>
          </a:xfrm>
        </p:spPr>
        <p:txBody>
          <a:bodyPr/>
          <a:lstStyle/>
          <a:p>
            <a:pPr algn="ctr"/>
            <a:r>
              <a:rPr lang="en-US" sz="4800" u="sng" dirty="0" smtClean="0"/>
              <a:t>Qualifications &amp; Background</a:t>
            </a:r>
            <a:endParaRPr lang="en-US" sz="4800" u="sng" dirty="0"/>
          </a:p>
        </p:txBody>
      </p:sp>
      <p:sp>
        <p:nvSpPr>
          <p:cNvPr id="3" name="Text Placeholder 2"/>
          <p:cNvSpPr>
            <a:spLocks noGrp="1"/>
          </p:cNvSpPr>
          <p:nvPr>
            <p:ph type="body" idx="1"/>
          </p:nvPr>
        </p:nvSpPr>
        <p:spPr>
          <a:xfrm>
            <a:off x="457200" y="1905000"/>
            <a:ext cx="7772400" cy="4495800"/>
          </a:xfrm>
        </p:spPr>
        <p:txBody>
          <a:bodyPr/>
          <a:lstStyle/>
          <a:p>
            <a:r>
              <a:rPr lang="en-US" dirty="0" smtClean="0"/>
              <a:t>*</a:t>
            </a:r>
            <a:r>
              <a:rPr lang="en-US" sz="3200" dirty="0" smtClean="0"/>
              <a:t>Involved in Suction Harvesting Since 1998</a:t>
            </a:r>
          </a:p>
          <a:p>
            <a:r>
              <a:rPr lang="en-US" sz="3200" dirty="0" smtClean="0"/>
              <a:t>*Founded Aquacleaners in 2000</a:t>
            </a:r>
          </a:p>
          <a:p>
            <a:pPr marL="173038" indent="-173038"/>
            <a:r>
              <a:rPr lang="en-US" sz="3200" dirty="0" smtClean="0"/>
              <a:t>*Developed numerous variations of DASH BOATS</a:t>
            </a:r>
          </a:p>
          <a:p>
            <a:pPr marL="173038" indent="-173038"/>
            <a:r>
              <a:rPr lang="en-US" sz="3200" dirty="0" smtClean="0"/>
              <a:t>*Developed Operational Protocols for SH in NYS </a:t>
            </a:r>
          </a:p>
          <a:p>
            <a:pPr marL="173038" indent="-173038"/>
            <a:r>
              <a:rPr lang="en-US" sz="3200" dirty="0" smtClean="0"/>
              <a:t>*Removed over 500 Tons of Aquatic Vegetation in 1 season</a:t>
            </a:r>
          </a:p>
          <a:p>
            <a:pPr>
              <a:buFont typeface="Arial" charset="0"/>
              <a:buChar cha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685800"/>
          </a:xfrm>
        </p:spPr>
        <p:txBody>
          <a:bodyPr/>
          <a:lstStyle/>
          <a:p>
            <a:pPr algn="ctr"/>
            <a:r>
              <a:rPr lang="en-US" sz="4400" u="sng" dirty="0" smtClean="0"/>
              <a:t>Shoreline Remediation BEFORE </a:t>
            </a:r>
            <a:endParaRPr lang="en-US" sz="4400" u="sng" dirty="0"/>
          </a:p>
        </p:txBody>
      </p:sp>
      <p:pic>
        <p:nvPicPr>
          <p:cNvPr id="4" name="Picture 3" descr="IMAGE_00280.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4320" y="1328928"/>
            <a:ext cx="8572500" cy="5410200"/>
          </a:xfrm>
          <a:prstGeom prst="roundRect">
            <a:avLst>
              <a:gd name="adj" fmla="val 8594"/>
            </a:avLst>
          </a:prstGeom>
          <a:solidFill>
            <a:srgbClr val="FFFFFF">
              <a:shade val="85000"/>
            </a:srgbClr>
          </a:solidFill>
          <a:ln>
            <a:noFill/>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838200"/>
            <a:ext cx="7772400" cy="914400"/>
          </a:xfrm>
        </p:spPr>
        <p:txBody>
          <a:bodyPr/>
          <a:lstStyle/>
          <a:p>
            <a:pPr algn="ctr"/>
            <a:r>
              <a:rPr lang="en-US" sz="4800" u="sng" dirty="0" smtClean="0">
                <a:solidFill>
                  <a:schemeClr val="accent4"/>
                </a:solidFill>
              </a:rPr>
              <a:t>Shoreline</a:t>
            </a:r>
            <a:r>
              <a:rPr lang="en-US" sz="4800" u="sng" dirty="0" smtClean="0"/>
              <a:t> Remediation After</a:t>
            </a:r>
            <a:endParaRPr lang="en-US" sz="4800" u="sng" dirty="0"/>
          </a:p>
        </p:txBody>
      </p:sp>
      <p:pic>
        <p:nvPicPr>
          <p:cNvPr id="4" name="Picture 3" descr="IMAGE_00285.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04800" y="2057400"/>
            <a:ext cx="8572500" cy="4648200"/>
          </a:xfrm>
          <a:prstGeom prst="roundRect">
            <a:avLst>
              <a:gd name="adj" fmla="val 8594"/>
            </a:avLst>
          </a:prstGeom>
          <a:solidFill>
            <a:srgbClr val="FFFFFF">
              <a:shade val="85000"/>
            </a:srgbClr>
          </a:solidFill>
          <a:ln>
            <a:noFill/>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1000"/>
            <a:ext cx="8458200" cy="3505200"/>
          </a:xfrm>
        </p:spPr>
        <p:txBody>
          <a:bodyPr>
            <a:normAutofit/>
          </a:bodyPr>
          <a:lstStyle/>
          <a:p>
            <a:pPr algn="ctr"/>
            <a:r>
              <a:rPr lang="en-US" sz="6600" dirty="0" smtClean="0">
                <a:solidFill>
                  <a:schemeClr val="accent4"/>
                </a:solidFill>
                <a:latin typeface="+mj-lt"/>
              </a:rPr>
              <a:t>SUCTION DREDGING</a:t>
            </a:r>
          </a:p>
          <a:p>
            <a:pPr algn="ctr"/>
            <a:r>
              <a:rPr lang="en-US" sz="5400" dirty="0" smtClean="0">
                <a:latin typeface="+mj-lt"/>
              </a:rPr>
              <a:t>Bigger is not always Better</a:t>
            </a:r>
            <a:endParaRPr lang="en-US" sz="5400" dirty="0">
              <a:latin typeface="+mj-lt"/>
            </a:endParaRPr>
          </a:p>
        </p:txBody>
      </p:sp>
      <p:pic>
        <p:nvPicPr>
          <p:cNvPr id="5" name="Picture 4" descr="Aquacleaner Header.jpg"/>
          <p:cNvPicPr>
            <a:picLocks noChangeAspect="1"/>
          </p:cNvPicPr>
          <p:nvPr/>
        </p:nvPicPr>
        <p:blipFill>
          <a:blip r:embed="rId2" cstate="print"/>
          <a:stretch>
            <a:fillRect/>
          </a:stretch>
        </p:blipFill>
        <p:spPr>
          <a:xfrm>
            <a:off x="228600" y="4114800"/>
            <a:ext cx="8503920" cy="25908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3326814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838200"/>
          </a:xfrm>
        </p:spPr>
        <p:txBody>
          <a:bodyPr>
            <a:noAutofit/>
          </a:bodyPr>
          <a:lstStyle/>
          <a:p>
            <a:pPr algn="ctr"/>
            <a:r>
              <a:rPr lang="en-US" sz="6000" u="sng" dirty="0" smtClean="0"/>
              <a:t>Facts &amp; Stats of Dredging</a:t>
            </a:r>
            <a:endParaRPr lang="en-US" sz="6000" u="sng" dirty="0"/>
          </a:p>
        </p:txBody>
      </p:sp>
      <p:sp>
        <p:nvSpPr>
          <p:cNvPr id="3" name="Subtitle 2"/>
          <p:cNvSpPr>
            <a:spLocks noGrp="1"/>
          </p:cNvSpPr>
          <p:nvPr>
            <p:ph type="subTitle" idx="1"/>
          </p:nvPr>
        </p:nvSpPr>
        <p:spPr>
          <a:xfrm>
            <a:off x="228600" y="1219200"/>
            <a:ext cx="8686800" cy="5410200"/>
          </a:xfrm>
        </p:spPr>
        <p:txBody>
          <a:bodyPr>
            <a:normAutofit fontScale="92500" lnSpcReduction="20000"/>
          </a:bodyPr>
          <a:lstStyle/>
          <a:p>
            <a:pPr algn="ctr"/>
            <a:r>
              <a:rPr lang="en-US" sz="4000" u="sng" dirty="0" smtClean="0"/>
              <a:t>Traditional Dredge Methods</a:t>
            </a:r>
          </a:p>
          <a:p>
            <a:pPr algn="l"/>
            <a:endParaRPr lang="en-US" dirty="0" smtClean="0"/>
          </a:p>
          <a:p>
            <a:pPr algn="l"/>
            <a:r>
              <a:rPr lang="en-US" dirty="0" smtClean="0"/>
              <a:t>*Two Methods of Dredging: Excavation &amp; Pumps</a:t>
            </a:r>
          </a:p>
          <a:p>
            <a:pPr algn="l"/>
            <a:r>
              <a:rPr lang="en-US" dirty="0" smtClean="0"/>
              <a:t>*Dredging Was Designed to Deepen Waterways &amp; Alter Bottom</a:t>
            </a:r>
          </a:p>
          <a:p>
            <a:pPr algn="l"/>
            <a:r>
              <a:rPr lang="en-US" dirty="0" smtClean="0"/>
              <a:t>*Excavation is Imprecise, Messy, Logistically Challenging</a:t>
            </a:r>
          </a:p>
          <a:p>
            <a:pPr algn="l"/>
            <a:r>
              <a:rPr lang="en-US" dirty="0" smtClean="0"/>
              <a:t>*Large Pumps Need Space  To De Water, Large Set Up Costs</a:t>
            </a:r>
          </a:p>
          <a:p>
            <a:pPr algn="l"/>
            <a:r>
              <a:rPr lang="en-US" dirty="0" smtClean="0"/>
              <a:t>*Permitting  Can be Problematic</a:t>
            </a:r>
          </a:p>
          <a:p>
            <a:pPr algn="l"/>
            <a:r>
              <a:rPr lang="en-US" dirty="0" smtClean="0"/>
              <a:t>*Small Scale Projects More Costly</a:t>
            </a:r>
          </a:p>
          <a:p>
            <a:pPr algn="l"/>
            <a:r>
              <a:rPr lang="en-US" dirty="0" smtClean="0"/>
              <a:t>*Large Disruption in the Water &amp; Upland</a:t>
            </a:r>
          </a:p>
          <a:p>
            <a:pPr algn="l"/>
            <a:r>
              <a:rPr lang="en-US" dirty="0" smtClean="0"/>
              <a:t>*Harder to Contain Turbidity</a:t>
            </a:r>
          </a:p>
          <a:p>
            <a:pPr algn="l"/>
            <a:r>
              <a:rPr lang="en-US" dirty="0" smtClean="0"/>
              <a:t>*Tougher To  Work Close To Shore &amp; Around Docks</a:t>
            </a:r>
          </a:p>
          <a:p>
            <a:pPr algn="l"/>
            <a:endParaRPr lang="en-US" dirty="0" smtClean="0"/>
          </a:p>
          <a:p>
            <a:pPr algn="l"/>
            <a:r>
              <a:rPr lang="en-US" dirty="0" smtClean="0"/>
              <a:t> </a:t>
            </a:r>
            <a:endParaRPr lang="en-US" dirty="0"/>
          </a:p>
        </p:txBody>
      </p:sp>
    </p:spTree>
    <p:extLst>
      <p:ext uri="{BB962C8B-B14F-4D97-AF65-F5344CB8AC3E}">
        <p14:creationId xmlns:p14="http://schemas.microsoft.com/office/powerpoint/2010/main" xmlns="" val="2462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752600"/>
          </a:xfrm>
        </p:spPr>
        <p:txBody>
          <a:bodyPr>
            <a:normAutofit fontScale="90000"/>
          </a:bodyPr>
          <a:lstStyle/>
          <a:p>
            <a:pPr algn="ctr"/>
            <a:r>
              <a:rPr lang="en-US" sz="8000" u="sng" dirty="0" err="1" smtClean="0"/>
              <a:t>Aquacleaner</a:t>
            </a:r>
            <a:r>
              <a:rPr lang="en-US" dirty="0" smtClean="0"/>
              <a:t/>
            </a:r>
            <a:br>
              <a:rPr lang="en-US" dirty="0" smtClean="0"/>
            </a:br>
            <a:r>
              <a:rPr lang="en-US" dirty="0" smtClean="0"/>
              <a:t>Suction Dredging</a:t>
            </a:r>
            <a:endParaRPr lang="en-US" dirty="0"/>
          </a:p>
        </p:txBody>
      </p:sp>
      <p:sp>
        <p:nvSpPr>
          <p:cNvPr id="3" name="Subtitle 2"/>
          <p:cNvSpPr>
            <a:spLocks noGrp="1"/>
          </p:cNvSpPr>
          <p:nvPr>
            <p:ph type="subTitle" idx="1"/>
          </p:nvPr>
        </p:nvSpPr>
        <p:spPr>
          <a:xfrm>
            <a:off x="228600" y="1981200"/>
            <a:ext cx="8686800" cy="4648200"/>
          </a:xfrm>
        </p:spPr>
        <p:txBody>
          <a:bodyPr/>
          <a:lstStyle/>
          <a:p>
            <a:pPr algn="l"/>
            <a:r>
              <a:rPr lang="en-US" sz="2800" dirty="0" smtClean="0"/>
              <a:t>An Extension of Suction Harvesting removing the </a:t>
            </a:r>
            <a:r>
              <a:rPr lang="en-US" sz="2800" b="1" dirty="0" smtClean="0"/>
              <a:t>Accumulated Organic Sediment </a:t>
            </a:r>
          </a:p>
          <a:p>
            <a:pPr algn="l"/>
            <a:r>
              <a:rPr lang="en-US" sz="2800" b="1" dirty="0" smtClean="0"/>
              <a:t>*Diver Operates Nozzle Under the Water</a:t>
            </a:r>
          </a:p>
          <a:p>
            <a:pPr algn="l">
              <a:buFont typeface="Arial" charset="0"/>
              <a:buChar char="•"/>
            </a:pPr>
            <a:r>
              <a:rPr lang="en-US" sz="2800" b="1" dirty="0" smtClean="0"/>
              <a:t>Low Short Term Impact in the Water</a:t>
            </a:r>
          </a:p>
          <a:p>
            <a:pPr algn="l">
              <a:buFont typeface="Arial" charset="0"/>
              <a:buChar char="•"/>
            </a:pPr>
            <a:r>
              <a:rPr lang="en-US" sz="2800" b="1" dirty="0" smtClean="0"/>
              <a:t>Low Short Term Impact Up Land</a:t>
            </a:r>
          </a:p>
          <a:p>
            <a:pPr algn="l">
              <a:buFont typeface="Arial" charset="0"/>
              <a:buChar char="•"/>
            </a:pPr>
            <a:r>
              <a:rPr lang="en-US" sz="2800" b="1" dirty="0" smtClean="0"/>
              <a:t>Minimum Disruption During Project</a:t>
            </a:r>
          </a:p>
          <a:p>
            <a:pPr algn="l">
              <a:buFont typeface="Arial" charset="0"/>
              <a:buChar char="•"/>
            </a:pPr>
            <a:r>
              <a:rPr lang="en-US" sz="2800" b="1" dirty="0" smtClean="0"/>
              <a:t>Can Reclaim the Natural Bottom</a:t>
            </a:r>
          </a:p>
          <a:p>
            <a:pPr algn="l">
              <a:buFont typeface="Arial" charset="0"/>
              <a:buChar char="•"/>
            </a:pPr>
            <a:r>
              <a:rPr lang="en-US" sz="2800" b="1" dirty="0" smtClean="0"/>
              <a:t>A Green Alternative </a:t>
            </a:r>
            <a:r>
              <a:rPr lang="en-US" sz="2800" b="1" dirty="0" err="1" smtClean="0"/>
              <a:t>vs</a:t>
            </a:r>
            <a:r>
              <a:rPr lang="en-US" sz="2800" b="1" dirty="0" smtClean="0"/>
              <a:t> Traditional Dredging</a:t>
            </a:r>
          </a:p>
          <a:p>
            <a:pPr algn="l">
              <a:buFont typeface="Arial" charset="0"/>
              <a:buChar char="•"/>
            </a:pPr>
            <a:r>
              <a:rPr lang="en-US" sz="2800" b="1" dirty="0" smtClean="0"/>
              <a:t>Minimal Set Up &amp; Break Down</a:t>
            </a:r>
          </a:p>
          <a:p>
            <a:pPr algn="l"/>
            <a:endParaRPr lang="en-US" dirty="0"/>
          </a:p>
        </p:txBody>
      </p:sp>
    </p:spTree>
    <p:extLst>
      <p:ext uri="{BB962C8B-B14F-4D97-AF65-F5344CB8AC3E}">
        <p14:creationId xmlns:p14="http://schemas.microsoft.com/office/powerpoint/2010/main" xmlns="" val="831938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838200"/>
          </a:xfrm>
        </p:spPr>
        <p:txBody>
          <a:bodyPr>
            <a:normAutofit fontScale="90000"/>
          </a:bodyPr>
          <a:lstStyle/>
          <a:p>
            <a:pPr algn="ctr"/>
            <a:r>
              <a:rPr lang="en-US" sz="6000" u="sng" dirty="0" smtClean="0"/>
              <a:t>Removal in The Lake</a:t>
            </a:r>
            <a:endParaRPr lang="en-US" dirty="0"/>
          </a:p>
        </p:txBody>
      </p:sp>
      <p:sp>
        <p:nvSpPr>
          <p:cNvPr id="3" name="Subtitle 2"/>
          <p:cNvSpPr>
            <a:spLocks noGrp="1"/>
          </p:cNvSpPr>
          <p:nvPr>
            <p:ph type="subTitle" idx="1"/>
          </p:nvPr>
        </p:nvSpPr>
        <p:spPr>
          <a:xfrm>
            <a:off x="228600" y="1066800"/>
            <a:ext cx="8610600" cy="5562600"/>
          </a:xfrm>
        </p:spPr>
        <p:txBody>
          <a:bodyPr/>
          <a:lstStyle/>
          <a:p>
            <a:pPr algn="ctr"/>
            <a:r>
              <a:rPr lang="en-US" dirty="0" smtClean="0">
                <a:solidFill>
                  <a:srgbClr val="FFFF00"/>
                </a:solidFill>
              </a:rPr>
              <a:t>Dirty Dredger For Removal of Plants &amp; Sediment</a:t>
            </a:r>
            <a:endParaRPr lang="en-US" dirty="0">
              <a:solidFill>
                <a:srgbClr val="FFFF00"/>
              </a:solidFill>
            </a:endParaRPr>
          </a:p>
        </p:txBody>
      </p:sp>
      <p:pic>
        <p:nvPicPr>
          <p:cNvPr id="4" name="Picture 3" descr="IMAGE_00164.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94132" y="1905000"/>
            <a:ext cx="8572500" cy="48006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39834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143000"/>
          </a:xfrm>
        </p:spPr>
        <p:txBody>
          <a:bodyPr/>
          <a:lstStyle/>
          <a:p>
            <a:pPr algn="ctr"/>
            <a:r>
              <a:rPr lang="en-US" u="sng" dirty="0" err="1" smtClean="0"/>
              <a:t>Aquacleaner</a:t>
            </a:r>
            <a:r>
              <a:rPr lang="en-US" u="sng" dirty="0" smtClean="0"/>
              <a:t> Pole Dredger</a:t>
            </a:r>
            <a:endParaRPr lang="en-US" u="sng" dirty="0"/>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 y="2133600"/>
            <a:ext cx="80010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967306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Quacleaner DASD 2013.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807164"/>
            <a:ext cx="9144000" cy="5050836"/>
          </a:xfrm>
          <a:prstGeom prst="rect">
            <a:avLst/>
          </a:prstGeom>
        </p:spPr>
      </p:pic>
      <p:sp>
        <p:nvSpPr>
          <p:cNvPr id="7" name="Title 1"/>
          <p:cNvSpPr txBox="1">
            <a:spLocks/>
          </p:cNvSpPr>
          <p:nvPr/>
        </p:nvSpPr>
        <p:spPr>
          <a:xfrm>
            <a:off x="457200" y="704088"/>
            <a:ext cx="8229600" cy="1143000"/>
          </a:xfrm>
          <a:prstGeom prst="rect">
            <a:avLst/>
          </a:prstGeom>
          <a:ln>
            <a:noFill/>
          </a:ln>
        </p:spPr>
        <p:txBody>
          <a:bodyPr vert="horz" lIns="0" tIns="0" rIns="18288" bIns="0" anchor="b">
            <a:normAutofit fontScale="92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Diver Assisted Suction Dredge</a:t>
            </a:r>
            <a:endParaRPr lang="en-US" dirty="0"/>
          </a:p>
        </p:txBody>
      </p:sp>
    </p:spTree>
    <p:extLst>
      <p:ext uri="{BB962C8B-B14F-4D97-AF65-F5344CB8AC3E}">
        <p14:creationId xmlns:p14="http://schemas.microsoft.com/office/powerpoint/2010/main" xmlns="" val="184099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86800" cy="1066800"/>
          </a:xfrm>
        </p:spPr>
        <p:txBody>
          <a:bodyPr>
            <a:normAutofit/>
          </a:bodyPr>
          <a:lstStyle/>
          <a:p>
            <a:pPr algn="ctr"/>
            <a:r>
              <a:rPr lang="en-US" sz="6000" u="sng" dirty="0" smtClean="0"/>
              <a:t>Upland Staging Area</a:t>
            </a:r>
            <a:endParaRPr lang="en-US" sz="6000" u="sng" dirty="0"/>
          </a:p>
        </p:txBody>
      </p:sp>
      <p:sp>
        <p:nvSpPr>
          <p:cNvPr id="3" name="Subtitle 2"/>
          <p:cNvSpPr>
            <a:spLocks noGrp="1"/>
          </p:cNvSpPr>
          <p:nvPr>
            <p:ph type="subTitle" idx="1"/>
          </p:nvPr>
        </p:nvSpPr>
        <p:spPr>
          <a:xfrm>
            <a:off x="228600" y="1524000"/>
            <a:ext cx="8686800" cy="5105400"/>
          </a:xfrm>
        </p:spPr>
        <p:txBody>
          <a:bodyPr/>
          <a:lstStyle/>
          <a:p>
            <a:pPr algn="ctr"/>
            <a:r>
              <a:rPr lang="en-US" dirty="0" smtClean="0"/>
              <a:t>Slurry Is Pumped To Shore Where the Material is Separated </a:t>
            </a:r>
            <a:r>
              <a:rPr lang="en-US" b="1" u="sng" dirty="0" smtClean="0"/>
              <a:t>Components &amp; Benefits</a:t>
            </a:r>
          </a:p>
          <a:p>
            <a:pPr algn="l">
              <a:buFont typeface="Arial" charset="0"/>
              <a:buChar char="•"/>
            </a:pPr>
            <a:r>
              <a:rPr lang="en-US" b="1" dirty="0" smtClean="0"/>
              <a:t>Hay Bail Containment Area</a:t>
            </a:r>
          </a:p>
          <a:p>
            <a:pPr algn="l">
              <a:buFont typeface="Arial" charset="0"/>
              <a:buChar char="•"/>
            </a:pPr>
            <a:r>
              <a:rPr lang="en-US" b="1" dirty="0" smtClean="0"/>
              <a:t>Liner  is Placed Underneath the Bag</a:t>
            </a:r>
          </a:p>
          <a:p>
            <a:pPr algn="l">
              <a:buFont typeface="Arial" charset="0"/>
              <a:buChar char="•"/>
            </a:pPr>
            <a:r>
              <a:rPr lang="en-US" b="1" dirty="0" smtClean="0"/>
              <a:t>Filtration Material is Placed Inside Hay</a:t>
            </a:r>
          </a:p>
          <a:p>
            <a:pPr algn="l">
              <a:buFont typeface="Arial" charset="0"/>
              <a:buChar char="•"/>
            </a:pPr>
            <a:r>
              <a:rPr lang="en-US" b="1" dirty="0" smtClean="0"/>
              <a:t>De-Watering Bag is Placed Inside </a:t>
            </a:r>
            <a:r>
              <a:rPr lang="en-US" b="1" dirty="0" err="1" smtClean="0"/>
              <a:t>Burm</a:t>
            </a:r>
            <a:endParaRPr lang="en-US" b="1" dirty="0" smtClean="0"/>
          </a:p>
          <a:p>
            <a:pPr algn="l">
              <a:buFont typeface="Arial" charset="0"/>
              <a:buChar char="•"/>
            </a:pPr>
            <a:r>
              <a:rPr lang="en-US" b="1" dirty="0" smtClean="0"/>
              <a:t>Return Water is Managed so to Minimize Disruption</a:t>
            </a:r>
          </a:p>
          <a:p>
            <a:pPr algn="l">
              <a:buFont typeface="Arial" charset="0"/>
              <a:buChar char="•"/>
            </a:pPr>
            <a:r>
              <a:rPr lang="en-US" b="1" dirty="0" smtClean="0"/>
              <a:t>Material Remains in Bag Till Dry</a:t>
            </a:r>
          </a:p>
          <a:p>
            <a:pPr algn="l">
              <a:buFont typeface="Arial" charset="0"/>
              <a:buChar char="•"/>
            </a:pPr>
            <a:r>
              <a:rPr lang="en-US" b="1" dirty="0" smtClean="0"/>
              <a:t>No Smell</a:t>
            </a:r>
          </a:p>
          <a:p>
            <a:pPr algn="l">
              <a:buFont typeface="Arial" charset="0"/>
              <a:buChar char="•"/>
            </a:pPr>
            <a:r>
              <a:rPr lang="en-US" b="1" dirty="0" smtClean="0"/>
              <a:t>Bag Sized to Fit Project &amp; Space</a:t>
            </a:r>
          </a:p>
          <a:p>
            <a:pPr algn="l">
              <a:buFont typeface="Arial" charset="0"/>
              <a:buChar char="•"/>
            </a:pPr>
            <a:endParaRPr lang="en-US" b="1" dirty="0"/>
          </a:p>
        </p:txBody>
      </p:sp>
    </p:spTree>
    <p:extLst>
      <p:ext uri="{BB962C8B-B14F-4D97-AF65-F5344CB8AC3E}">
        <p14:creationId xmlns:p14="http://schemas.microsoft.com/office/powerpoint/2010/main" xmlns="" val="3539746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1219200"/>
          </a:xfrm>
        </p:spPr>
        <p:txBody>
          <a:bodyPr>
            <a:normAutofit/>
          </a:bodyPr>
          <a:lstStyle/>
          <a:p>
            <a:pPr algn="ctr"/>
            <a:r>
              <a:rPr lang="en-US" sz="6600" u="sng" dirty="0" smtClean="0"/>
              <a:t>Staging Area Set Up</a:t>
            </a:r>
            <a:endParaRPr lang="en-US" sz="6600" u="sng"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a:ext>
            </a:extLst>
          </a:blip>
          <a:stretch>
            <a:fillRect/>
          </a:stretch>
        </p:blipFill>
        <p:spPr bwMode="auto">
          <a:xfrm>
            <a:off x="268224" y="1600200"/>
            <a:ext cx="8610600" cy="51054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251655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81000"/>
            <a:ext cx="7772400" cy="1307592"/>
          </a:xfrm>
        </p:spPr>
        <p:txBody>
          <a:bodyPr/>
          <a:lstStyle/>
          <a:p>
            <a:pPr algn="ctr"/>
            <a:r>
              <a:rPr lang="en-US" sz="7200" u="sng" dirty="0" smtClean="0"/>
              <a:t>Introduction</a:t>
            </a:r>
            <a:endParaRPr lang="en-US" sz="7200" u="sng" dirty="0"/>
          </a:p>
        </p:txBody>
      </p:sp>
      <p:sp>
        <p:nvSpPr>
          <p:cNvPr id="3" name="Text Placeholder 2"/>
          <p:cNvSpPr>
            <a:spLocks noGrp="1"/>
          </p:cNvSpPr>
          <p:nvPr>
            <p:ph type="body" idx="1"/>
          </p:nvPr>
        </p:nvSpPr>
        <p:spPr>
          <a:xfrm>
            <a:off x="381000" y="2514600"/>
            <a:ext cx="7921752" cy="4038600"/>
          </a:xfrm>
        </p:spPr>
        <p:txBody>
          <a:bodyPr>
            <a:normAutofit fontScale="25000" lnSpcReduction="20000"/>
          </a:bodyPr>
          <a:lstStyle/>
          <a:p>
            <a:r>
              <a:rPr lang="en-US" sz="11200" dirty="0" smtClean="0"/>
              <a:t>Suction harvesting AKA, “DASH”, is the extraction of plants using a diver, suction tube, unique set of pumps mounted on a boat, and a bagging or filtration system. The system is used to remove invasive, annoying, and overrun plants by the rooting system as well past year’s plants lying on the bottom in various forms of decomposition. Suction harvesting is a viable means of plant suppression, as you are removing the entire plant in its connective rooting system.</a:t>
            </a:r>
          </a:p>
          <a:p>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1295400"/>
          </a:xfrm>
        </p:spPr>
        <p:txBody>
          <a:bodyPr>
            <a:normAutofit/>
          </a:bodyPr>
          <a:lstStyle/>
          <a:p>
            <a:pPr algn="ctr"/>
            <a:r>
              <a:rPr lang="en-US" sz="7200" u="sng" dirty="0" smtClean="0"/>
              <a:t>Staging Area in Use</a:t>
            </a:r>
            <a:endParaRPr lang="en-US" sz="7200" u="sng"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274320" y="1665413"/>
            <a:ext cx="8610600" cy="501885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341033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1600200"/>
          </a:xfrm>
        </p:spPr>
        <p:txBody>
          <a:bodyPr/>
          <a:lstStyle/>
          <a:p>
            <a:pPr algn="ctr"/>
            <a:r>
              <a:rPr lang="en-US" u="sng" dirty="0" smtClean="0"/>
              <a:t>Suction Dredging in Progress</a:t>
            </a:r>
            <a:endParaRPr lang="en-US" u="sng" dirty="0"/>
          </a:p>
        </p:txBody>
      </p:sp>
      <p:sp>
        <p:nvSpPr>
          <p:cNvPr id="3" name="Subtitle 2"/>
          <p:cNvSpPr>
            <a:spLocks noGrp="1"/>
          </p:cNvSpPr>
          <p:nvPr>
            <p:ph type="subTitle" idx="1"/>
          </p:nvPr>
        </p:nvSpPr>
        <p:spPr>
          <a:xfrm>
            <a:off x="152400" y="1905000"/>
            <a:ext cx="8763000" cy="4724400"/>
          </a:xfrm>
        </p:spPr>
        <p:txBody>
          <a:bodyPr/>
          <a:lstStyle/>
          <a:p>
            <a:pPr algn="l"/>
            <a:r>
              <a:rPr lang="en-US" dirty="0" smtClean="0"/>
              <a:t>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21920" y="1798320"/>
            <a:ext cx="4267200" cy="4876800"/>
          </a:xfrm>
          <a:prstGeom prst="roundRect">
            <a:avLst>
              <a:gd name="adj" fmla="val 8594"/>
            </a:avLst>
          </a:prstGeom>
          <a:solidFill>
            <a:srgbClr val="FFFFFF">
              <a:shade val="85000"/>
            </a:srgbClr>
          </a:solidFill>
          <a:ln>
            <a:noFill/>
          </a:ln>
          <a:effectLst/>
        </p:spPr>
      </p:pic>
      <p:pic>
        <p:nvPicPr>
          <p:cNvPr id="8194" name="Picture 2"/>
          <p:cNvPicPr>
            <a:picLocks noChangeAspect="1" noChangeArrowheads="1"/>
          </p:cNvPicPr>
          <p:nvPr/>
        </p:nvPicPr>
        <p:blipFill>
          <a:blip r:embed="rId3" cstate="print"/>
          <a:srcRect/>
          <a:stretch>
            <a:fillRect/>
          </a:stretch>
        </p:blipFill>
        <p:spPr bwMode="auto">
          <a:xfrm>
            <a:off x="4465319" y="1798321"/>
            <a:ext cx="4567083" cy="488205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1909424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1295400"/>
          </a:xfrm>
        </p:spPr>
        <p:txBody>
          <a:bodyPr>
            <a:normAutofit/>
          </a:bodyPr>
          <a:lstStyle/>
          <a:p>
            <a:pPr algn="ctr"/>
            <a:r>
              <a:rPr lang="en-US" sz="6000" u="sng" dirty="0" smtClean="0"/>
              <a:t>Various De-Watering Bags </a:t>
            </a:r>
            <a:endParaRPr lang="en-US" sz="6000" u="sng" dirty="0"/>
          </a:p>
        </p:txBody>
      </p:sp>
      <p:sp>
        <p:nvSpPr>
          <p:cNvPr id="3" name="Subtitle 2"/>
          <p:cNvSpPr>
            <a:spLocks noGrp="1"/>
          </p:cNvSpPr>
          <p:nvPr>
            <p:ph type="subTitle" idx="1"/>
          </p:nvPr>
        </p:nvSpPr>
        <p:spPr>
          <a:xfrm>
            <a:off x="152400" y="1676400"/>
            <a:ext cx="8763000" cy="4953000"/>
          </a:xfrm>
        </p:spPr>
        <p:txBody>
          <a:bodyPr/>
          <a:lstStyle/>
          <a:p>
            <a:pPr algn="l"/>
            <a:r>
              <a:rPr lang="en-US" dirty="0" smtClean="0"/>
              <a:t>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37744" y="2286000"/>
            <a:ext cx="4191000" cy="4038600"/>
          </a:xfrm>
          <a:prstGeom prst="roundRect">
            <a:avLst>
              <a:gd name="adj" fmla="val 8594"/>
            </a:avLst>
          </a:prstGeom>
          <a:solidFill>
            <a:srgbClr val="FFFFFF">
              <a:shade val="85000"/>
            </a:srgbClr>
          </a:solidFill>
          <a:ln>
            <a:noFill/>
          </a:ln>
          <a:effectLst/>
        </p:spPr>
      </p:pic>
      <p:pic>
        <p:nvPicPr>
          <p:cNvPr id="4099" name="Picture 3"/>
          <p:cNvPicPr>
            <a:picLocks noChangeAspect="1" noChangeArrowheads="1"/>
          </p:cNvPicPr>
          <p:nvPr/>
        </p:nvPicPr>
        <p:blipFill>
          <a:blip r:embed="rId3" cstate="print"/>
          <a:srcRect/>
          <a:stretch>
            <a:fillRect/>
          </a:stretch>
        </p:blipFill>
        <p:spPr bwMode="auto">
          <a:xfrm>
            <a:off x="4657344" y="2286000"/>
            <a:ext cx="4267200" cy="40386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3455812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8600" y="262128"/>
            <a:ext cx="8610600" cy="3075214"/>
          </a:xfrm>
          <a:prstGeom prst="roundRect">
            <a:avLst>
              <a:gd name="adj" fmla="val 8594"/>
            </a:avLst>
          </a:prstGeom>
          <a:solidFill>
            <a:srgbClr val="FFFFFF">
              <a:shade val="85000"/>
            </a:srgbClr>
          </a:solidFill>
          <a:ln>
            <a:noFill/>
          </a:ln>
          <a:effectLst/>
        </p:spPr>
      </p:pic>
      <p:pic>
        <p:nvPicPr>
          <p:cNvPr id="6147" name="Picture 3"/>
          <p:cNvPicPr>
            <a:picLocks noChangeAspect="1" noChangeArrowheads="1"/>
          </p:cNvPicPr>
          <p:nvPr/>
        </p:nvPicPr>
        <p:blipFill>
          <a:blip r:embed="rId3" cstate="print"/>
          <a:srcRect/>
          <a:stretch>
            <a:fillRect/>
          </a:stretch>
        </p:blipFill>
        <p:spPr bwMode="auto">
          <a:xfrm>
            <a:off x="228600" y="3538728"/>
            <a:ext cx="8610600" cy="321945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97838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1295400"/>
          </a:xfrm>
        </p:spPr>
        <p:txBody>
          <a:bodyPr>
            <a:normAutofit/>
          </a:bodyPr>
          <a:lstStyle/>
          <a:p>
            <a:pPr algn="ctr"/>
            <a:r>
              <a:rPr lang="en-US" sz="6600" u="sng" dirty="0" smtClean="0"/>
              <a:t>De-Watering Bag After</a:t>
            </a:r>
            <a:endParaRPr lang="en-US" sz="6600" u="sng"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90411" y="1704975"/>
            <a:ext cx="8047037" cy="50006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171847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685800"/>
            <a:ext cx="7772400" cy="1143000"/>
          </a:xfrm>
        </p:spPr>
        <p:txBody>
          <a:bodyPr/>
          <a:lstStyle/>
          <a:p>
            <a:pPr algn="ctr"/>
            <a:r>
              <a:rPr lang="en-US" sz="8000" u="sng" dirty="0" smtClean="0"/>
              <a:t>History</a:t>
            </a:r>
            <a:endParaRPr lang="en-US" sz="8000" u="sng" dirty="0"/>
          </a:p>
        </p:txBody>
      </p:sp>
      <p:sp>
        <p:nvSpPr>
          <p:cNvPr id="3" name="Text Placeholder 2"/>
          <p:cNvSpPr>
            <a:spLocks noGrp="1"/>
          </p:cNvSpPr>
          <p:nvPr>
            <p:ph type="body" idx="1"/>
          </p:nvPr>
        </p:nvSpPr>
        <p:spPr>
          <a:xfrm>
            <a:off x="530352" y="2209800"/>
            <a:ext cx="7772400" cy="4191000"/>
          </a:xfrm>
        </p:spPr>
        <p:txBody>
          <a:bodyPr>
            <a:noAutofit/>
          </a:bodyPr>
          <a:lstStyle/>
          <a:p>
            <a:r>
              <a:rPr lang="en-US" sz="2800" dirty="0" smtClean="0"/>
              <a:t>The diver dredging procedure is a mechanical control technology that was pioneered by the British Columbia Ministry of Environment after Eurasian water milfoil invaded its waterways in the early 1970s.</a:t>
            </a:r>
          </a:p>
          <a:p>
            <a:r>
              <a:rPr lang="en-US" sz="2800" dirty="0" smtClean="0"/>
              <a:t>Diver dredging is especially effective against pioneering infestations of submersed invasive plant species. When a weed is discovered in a pioneering state, this methodology should be considered.</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04800"/>
            <a:ext cx="7772400" cy="1447800"/>
          </a:xfrm>
        </p:spPr>
        <p:txBody>
          <a:bodyPr/>
          <a:lstStyle/>
          <a:p>
            <a:r>
              <a:rPr lang="en-US" sz="5400" u="sng" dirty="0" smtClean="0"/>
              <a:t>Components: DASH BOAT</a:t>
            </a:r>
            <a:r>
              <a:rPr lang="en-US" dirty="0" smtClean="0"/>
              <a:t/>
            </a:r>
            <a:br>
              <a:rPr lang="en-US" dirty="0" smtClean="0"/>
            </a:br>
            <a:endParaRPr lang="en-US" dirty="0"/>
          </a:p>
        </p:txBody>
      </p:sp>
      <p:sp>
        <p:nvSpPr>
          <p:cNvPr id="3" name="Text Placeholder 2"/>
          <p:cNvSpPr>
            <a:spLocks noGrp="1"/>
          </p:cNvSpPr>
          <p:nvPr>
            <p:ph type="body" idx="1"/>
          </p:nvPr>
        </p:nvSpPr>
        <p:spPr>
          <a:xfrm>
            <a:off x="609600" y="1219200"/>
            <a:ext cx="7772400" cy="914400"/>
          </a:xfrm>
        </p:spPr>
        <p:txBody>
          <a:bodyPr>
            <a:normAutofit/>
          </a:bodyPr>
          <a:lstStyle/>
          <a:p>
            <a:pPr algn="ctr"/>
            <a:r>
              <a:rPr lang="en-US" sz="4000" u="sng" dirty="0" smtClean="0"/>
              <a:t>Diver</a:t>
            </a:r>
            <a:endParaRPr lang="en-US" sz="4000" dirty="0"/>
          </a:p>
        </p:txBody>
      </p:sp>
      <p:pic>
        <p:nvPicPr>
          <p:cNvPr id="4" name="Picture 3" descr="011204002305.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181100" y="2438400"/>
            <a:ext cx="6629400" cy="3962400"/>
          </a:xfrm>
          <a:prstGeom prst="roundRect">
            <a:avLst>
              <a:gd name="adj" fmla="val 8594"/>
            </a:avLst>
          </a:prstGeom>
          <a:solidFill>
            <a:srgbClr val="FFFFFF">
              <a:shade val="85000"/>
            </a:srgbClr>
          </a:solidFill>
          <a:ln>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0"/>
            <a:ext cx="7772400" cy="1600200"/>
          </a:xfrm>
        </p:spPr>
        <p:txBody>
          <a:bodyPr/>
          <a:lstStyle/>
          <a:p>
            <a:pPr algn="ctr"/>
            <a:r>
              <a:rPr lang="en-US" sz="6600" dirty="0" smtClean="0"/>
              <a:t>Pumps &amp; Barges</a:t>
            </a:r>
            <a:endParaRPr lang="en-US" sz="6600" dirty="0"/>
          </a:p>
        </p:txBody>
      </p:sp>
      <p:pic>
        <p:nvPicPr>
          <p:cNvPr id="4" name="Picture 3" descr="011204001848.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35152" y="1752600"/>
            <a:ext cx="7467600" cy="4847167"/>
          </a:xfrm>
          <a:prstGeom prst="roundRect">
            <a:avLst>
              <a:gd name="adj" fmla="val 8594"/>
            </a:avLst>
          </a:prstGeom>
          <a:solidFill>
            <a:srgbClr val="FFFFFF">
              <a:shade val="85000"/>
            </a:srgbClr>
          </a:solidFill>
          <a:ln>
            <a:noFill/>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295400"/>
          </a:xfrm>
        </p:spPr>
        <p:txBody>
          <a:bodyPr/>
          <a:lstStyle/>
          <a:p>
            <a:pPr algn="ctr"/>
            <a:r>
              <a:rPr lang="en-US" sz="8000" b="0" u="sng" dirty="0" smtClean="0"/>
              <a:t>Turbidity Curtain</a:t>
            </a:r>
            <a:endParaRPr lang="en-US" sz="8000" b="0" u="sng" dirty="0"/>
          </a:p>
        </p:txBody>
      </p:sp>
      <p:sp>
        <p:nvSpPr>
          <p:cNvPr id="3" name="Text Placeholder 2"/>
          <p:cNvSpPr>
            <a:spLocks noGrp="1"/>
          </p:cNvSpPr>
          <p:nvPr>
            <p:ph type="body" idx="1"/>
          </p:nvPr>
        </p:nvSpPr>
        <p:spPr/>
        <p:txBody>
          <a:bodyPr/>
          <a:lstStyle/>
          <a:p>
            <a:endParaRPr lang="en-US" dirty="0"/>
          </a:p>
        </p:txBody>
      </p:sp>
      <p:pic>
        <p:nvPicPr>
          <p:cNvPr id="4" name="Picture 3" descr="HPIM0196.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85750" y="2057400"/>
            <a:ext cx="8572500" cy="4648200"/>
          </a:xfrm>
          <a:prstGeom prst="roundRect">
            <a:avLst>
              <a:gd name="adj" fmla="val 8594"/>
            </a:avLst>
          </a:prstGeom>
          <a:solidFill>
            <a:srgbClr val="FFFFFF">
              <a:shade val="85000"/>
            </a:srgbClr>
          </a:solidFill>
          <a:ln>
            <a:noFill/>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81000"/>
            <a:ext cx="7772400" cy="1219200"/>
          </a:xfrm>
        </p:spPr>
        <p:txBody>
          <a:bodyPr/>
          <a:lstStyle/>
          <a:p>
            <a:pPr algn="ctr"/>
            <a:r>
              <a:rPr lang="en-US" sz="8000" u="sng" dirty="0" smtClean="0"/>
              <a:t>Bagging System</a:t>
            </a:r>
            <a:endParaRPr lang="en-US" sz="8000" u="sng" dirty="0"/>
          </a:p>
        </p:txBody>
      </p:sp>
      <p:sp>
        <p:nvSpPr>
          <p:cNvPr id="3" name="Text Placeholder 2"/>
          <p:cNvSpPr>
            <a:spLocks noGrp="1"/>
          </p:cNvSpPr>
          <p:nvPr>
            <p:ph type="body" idx="1"/>
          </p:nvPr>
        </p:nvSpPr>
        <p:spPr/>
        <p:txBody>
          <a:bodyPr/>
          <a:lstStyle/>
          <a:p>
            <a:endParaRPr lang="en-US" dirty="0"/>
          </a:p>
        </p:txBody>
      </p:sp>
      <p:pic>
        <p:nvPicPr>
          <p:cNvPr id="4" name="Picture 3" descr="IMAGE_00238.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10896" y="1905000"/>
            <a:ext cx="8572500" cy="4724400"/>
          </a:xfrm>
          <a:prstGeom prst="roundRect">
            <a:avLst>
              <a:gd name="adj" fmla="val 8594"/>
            </a:avLst>
          </a:prstGeom>
          <a:solidFill>
            <a:srgbClr val="FFFFFF">
              <a:shade val="85000"/>
            </a:srgbClr>
          </a:solidFill>
          <a:ln>
            <a:noFill/>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0"/>
            <a:ext cx="7772400" cy="990600"/>
          </a:xfrm>
        </p:spPr>
        <p:txBody>
          <a:bodyPr/>
          <a:lstStyle/>
          <a:p>
            <a:pPr algn="ctr"/>
            <a:r>
              <a:rPr lang="en-US" sz="8000" u="sng" dirty="0" smtClean="0"/>
              <a:t>ONION BAGS</a:t>
            </a:r>
            <a:endParaRPr lang="en-US" sz="8000" u="sng" dirty="0"/>
          </a:p>
        </p:txBody>
      </p:sp>
      <p:sp>
        <p:nvSpPr>
          <p:cNvPr id="3" name="Text Placeholder 2"/>
          <p:cNvSpPr>
            <a:spLocks noGrp="1"/>
          </p:cNvSpPr>
          <p:nvPr>
            <p:ph type="body" idx="1"/>
          </p:nvPr>
        </p:nvSpPr>
        <p:spPr/>
        <p:txBody>
          <a:bodyPr/>
          <a:lstStyle/>
          <a:p>
            <a:endParaRPr lang="en-US" dirty="0"/>
          </a:p>
        </p:txBody>
      </p:sp>
      <p:pic>
        <p:nvPicPr>
          <p:cNvPr id="4" name="Picture 3" descr="IMAGE_00112.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83464" y="1219200"/>
            <a:ext cx="8572500" cy="5334000"/>
          </a:xfrm>
          <a:prstGeom prst="roundRect">
            <a:avLst>
              <a:gd name="adj" fmla="val 8594"/>
            </a:avLst>
          </a:prstGeom>
          <a:solidFill>
            <a:srgbClr val="FFFFFF">
              <a:shade val="85000"/>
            </a:srgbClr>
          </a:solidFill>
          <a:ln>
            <a:noFill/>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406</TotalTime>
  <Words>1000</Words>
  <Application>Microsoft Office PowerPoint</Application>
  <PresentationFormat>On-screen Show (4:3)</PresentationFormat>
  <Paragraphs>130</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 Suction Harvesting Myths vs Methodology </vt:lpstr>
      <vt:lpstr>Qualifications &amp; Background</vt:lpstr>
      <vt:lpstr>Introduction</vt:lpstr>
      <vt:lpstr>History</vt:lpstr>
      <vt:lpstr>Components: DASH BOAT </vt:lpstr>
      <vt:lpstr>Pumps &amp; Barges</vt:lpstr>
      <vt:lpstr>Turbidity Curtain</vt:lpstr>
      <vt:lpstr>Bagging System</vt:lpstr>
      <vt:lpstr>ONION BAGS</vt:lpstr>
      <vt:lpstr>SPOILS PILE</vt:lpstr>
      <vt:lpstr>States Using DASH BOATS</vt:lpstr>
      <vt:lpstr>Water Quality</vt:lpstr>
      <vt:lpstr>Water Quality Study</vt:lpstr>
      <vt:lpstr>Effective For Suppression </vt:lpstr>
      <vt:lpstr>Determining Rates of Progress</vt:lpstr>
      <vt:lpstr>Rates of Progress</vt:lpstr>
      <vt:lpstr>Rates of Progress</vt:lpstr>
      <vt:lpstr>Determining Rates Of Progress</vt:lpstr>
      <vt:lpstr>Suction Harvesting Applications</vt:lpstr>
      <vt:lpstr>Shoreline Remediation BEFORE </vt:lpstr>
      <vt:lpstr>Shoreline Remediation After</vt:lpstr>
      <vt:lpstr>Slide 22</vt:lpstr>
      <vt:lpstr>Facts &amp; Stats of Dredging</vt:lpstr>
      <vt:lpstr>Aquacleaner Suction Dredging</vt:lpstr>
      <vt:lpstr>Removal in The Lake</vt:lpstr>
      <vt:lpstr>Aquacleaner Pole Dredger</vt:lpstr>
      <vt:lpstr>Slide 27</vt:lpstr>
      <vt:lpstr>Upland Staging Area</vt:lpstr>
      <vt:lpstr>Staging Area Set Up</vt:lpstr>
      <vt:lpstr>Staging Area in Use</vt:lpstr>
      <vt:lpstr>Suction Dredging in Progress</vt:lpstr>
      <vt:lpstr>Various De-Watering Bags </vt:lpstr>
      <vt:lpstr>Slide 33</vt:lpstr>
      <vt:lpstr>De-Watering Bag After</vt:lpstr>
    </vt:vector>
  </TitlesOfParts>
  <Company>Berts-pc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Suction Harvesting Myth vs Methodology</dc:title>
  <dc:creator>Mark Amler</dc:creator>
  <cp:lastModifiedBy>J</cp:lastModifiedBy>
  <cp:revision>47</cp:revision>
  <dcterms:created xsi:type="dcterms:W3CDTF">2010-04-28T15:10:00Z</dcterms:created>
  <dcterms:modified xsi:type="dcterms:W3CDTF">2015-03-04T20:00:11Z</dcterms:modified>
</cp:coreProperties>
</file>